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7"/>
  </p:notesMasterIdLst>
  <p:sldIdLst>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Alfa Slab One" panose="020B0604020202020204" charset="0"/>
      <p:regular r:id="rId28"/>
    </p:embeddedFont>
    <p:embeddedFont>
      <p:font typeface="Calibri" panose="020F0502020204030204" pitchFamily="34" charset="0"/>
      <p:regular r:id="rId29"/>
      <p:bold r:id="rId30"/>
      <p:italic r:id="rId31"/>
      <p:boldItalic r:id="rId32"/>
    </p:embeddedFont>
    <p:embeddedFont>
      <p:font typeface="Proxima Nova" panose="020B0604020202020204" charset="0"/>
      <p:regular r:id="rId33"/>
      <p:bold r:id="rId34"/>
      <p:italic r:id="rId35"/>
      <p:boldItalic r:id="rId36"/>
    </p:embeddedFont>
    <p:embeddedFont>
      <p:font typeface="Raleway"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3ec53b44a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3ec53b44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3e700f500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3e700f500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3ec53b44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3ec53b44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3ec53b44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3ec53b44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3ec53b44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3ec53b44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3ec53b44a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3ec53b44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3ec53b44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3ec53b44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3ec53b44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43ec53b44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3ec53b44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3ec53b44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3ec53b44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3ec53b44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3e700f5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3e700f5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3ec53b44a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3ec53b44a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3ec53b44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3ec53b44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6535233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6535233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3ec53b44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3ec53b44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ead20705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ead20705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ead20705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ead20705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f4b2e7c8a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f4b2e7c8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f4b2e7c8a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f4b2e7c8a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dfe586e43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dfe586e4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3ec53b44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3ec53b44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rgbClr val="BFD83F"/>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2307694" y="4107125"/>
            <a:ext cx="4528618" cy="73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3"/>
        <p:cNvGrpSpPr/>
        <p:nvPr/>
      </p:nvGrpSpPr>
      <p:grpSpPr>
        <a:xfrm>
          <a:off x="0" y="0"/>
          <a:ext cx="0" cy="0"/>
          <a:chOff x="0" y="0"/>
          <a:chExt cx="0" cy="0"/>
        </a:xfrm>
      </p:grpSpPr>
      <p:sp>
        <p:nvSpPr>
          <p:cNvPr id="64" name="Google Shape;64;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lstStyle>
            <a:lvl1pPr lvl="0" algn="ctr">
              <a:spcBef>
                <a:spcPts val="0"/>
              </a:spcBef>
              <a:spcAft>
                <a:spcPts val="0"/>
              </a:spcAft>
              <a:buClr>
                <a:srgbClr val="0C489E"/>
              </a:buClr>
              <a:buSzPts val="11000"/>
              <a:buNone/>
              <a:defRPr sz="11000">
                <a:solidFill>
                  <a:srgbClr val="0C489E"/>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65" name="Google Shape;65;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6" name="Google Shape;6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3"/>
        <p:cNvGrpSpPr/>
        <p:nvPr/>
      </p:nvGrpSpPr>
      <p:grpSpPr>
        <a:xfrm>
          <a:off x="0" y="0"/>
          <a:ext cx="0" cy="0"/>
          <a:chOff x="0" y="0"/>
          <a:chExt cx="0" cy="0"/>
        </a:xfrm>
      </p:grpSpPr>
      <p:cxnSp>
        <p:nvCxnSpPr>
          <p:cNvPr id="74" name="Google Shape;74;p14"/>
          <p:cNvCxnSpPr/>
          <p:nvPr/>
        </p:nvCxnSpPr>
        <p:spPr>
          <a:xfrm>
            <a:off x="4278300" y="2751163"/>
            <a:ext cx="587400" cy="0"/>
          </a:xfrm>
          <a:prstGeom prst="straightConnector1">
            <a:avLst/>
          </a:prstGeom>
          <a:noFill/>
          <a:ln w="76200" cap="flat" cmpd="sng">
            <a:solidFill>
              <a:srgbClr val="BFD83F"/>
            </a:solidFill>
            <a:prstDash val="solid"/>
            <a:round/>
            <a:headEnd type="none" w="sm" len="sm"/>
            <a:tailEnd type="none" w="sm" len="sm"/>
          </a:ln>
        </p:spPr>
      </p:cxnSp>
      <p:sp>
        <p:nvSpPr>
          <p:cNvPr id="75" name="Google Shape;75;p14"/>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76" name="Google Shape;76;p14"/>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77" name="Google Shape;7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8" name="Google Shape;78;p14"/>
          <p:cNvPicPr preferRelativeResize="0"/>
          <p:nvPr/>
        </p:nvPicPr>
        <p:blipFill>
          <a:blip r:embed="rId2">
            <a:alphaModFix/>
          </a:blip>
          <a:stretch>
            <a:fillRect/>
          </a:stretch>
        </p:blipFill>
        <p:spPr>
          <a:xfrm>
            <a:off x="2307694" y="4107125"/>
            <a:ext cx="4528618" cy="733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37436"/>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81" name="Google Shape;8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521225"/>
            <a:ext cx="8520600" cy="5727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5" name="Google Shape;8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521225"/>
            <a:ext cx="8520600" cy="5727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8" name="Google Shape;88;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9" name="Google Shape;89;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0" name="Google Shape;9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91" name="Google Shape;91;p17"/>
          <p:cNvGrpSpPr/>
          <p:nvPr/>
        </p:nvGrpSpPr>
        <p:grpSpPr>
          <a:xfrm>
            <a:off x="152400" y="43250"/>
            <a:ext cx="6243750" cy="405300"/>
            <a:chOff x="152400" y="43250"/>
            <a:chExt cx="6243750" cy="405300"/>
          </a:xfrm>
        </p:grpSpPr>
        <p:pic>
          <p:nvPicPr>
            <p:cNvPr id="92" name="Google Shape;92;p17"/>
            <p:cNvPicPr preferRelativeResize="0"/>
            <p:nvPr/>
          </p:nvPicPr>
          <p:blipFill>
            <a:blip r:embed="rId2">
              <a:alphaModFix/>
            </a:blip>
            <a:stretch>
              <a:fillRect/>
            </a:stretch>
          </p:blipFill>
          <p:spPr>
            <a:xfrm>
              <a:off x="152400" y="44141"/>
              <a:ext cx="2430086" cy="393600"/>
            </a:xfrm>
            <a:prstGeom prst="rect">
              <a:avLst/>
            </a:prstGeom>
            <a:noFill/>
            <a:ln>
              <a:noFill/>
            </a:ln>
          </p:spPr>
        </p:pic>
        <p:sp>
          <p:nvSpPr>
            <p:cNvPr id="93" name="Google Shape;93;p17"/>
            <p:cNvSpPr txBox="1"/>
            <p:nvPr/>
          </p:nvSpPr>
          <p:spPr>
            <a:xfrm>
              <a:off x="2747850" y="44141"/>
              <a:ext cx="3648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rPr>
                <a:t>ASL Product Database Project</a:t>
              </a:r>
              <a:endParaRPr>
                <a:solidFill>
                  <a:srgbClr val="666666"/>
                </a:solidFill>
              </a:endParaRPr>
            </a:p>
            <a:p>
              <a:pPr marL="0" lvl="0" indent="0" algn="l" rtl="0">
                <a:spcBef>
                  <a:spcPts val="0"/>
                </a:spcBef>
                <a:spcAft>
                  <a:spcPts val="0"/>
                </a:spcAft>
                <a:buNone/>
              </a:pPr>
              <a:endParaRPr>
                <a:solidFill>
                  <a:srgbClr val="666666"/>
                </a:solidFill>
              </a:endParaRPr>
            </a:p>
            <a:p>
              <a:pPr marL="0" lvl="0" indent="0" algn="l" rtl="0">
                <a:spcBef>
                  <a:spcPts val="0"/>
                </a:spcBef>
                <a:spcAft>
                  <a:spcPts val="0"/>
                </a:spcAft>
                <a:buNone/>
              </a:pPr>
              <a:endParaRPr>
                <a:solidFill>
                  <a:srgbClr val="666666"/>
                </a:solidFill>
              </a:endParaRPr>
            </a:p>
          </p:txBody>
        </p:sp>
        <p:cxnSp>
          <p:nvCxnSpPr>
            <p:cNvPr id="94" name="Google Shape;94;p17"/>
            <p:cNvCxnSpPr/>
            <p:nvPr/>
          </p:nvCxnSpPr>
          <p:spPr>
            <a:xfrm>
              <a:off x="2752800" y="43250"/>
              <a:ext cx="0" cy="405300"/>
            </a:xfrm>
            <a:prstGeom prst="straightConnector1">
              <a:avLst/>
            </a:prstGeom>
            <a:noFill/>
            <a:ln w="9525" cap="flat" cmpd="sng">
              <a:solidFill>
                <a:srgbClr val="666666"/>
              </a:solidFill>
              <a:prstDash val="solid"/>
              <a:round/>
              <a:headEnd type="none" w="med" len="med"/>
              <a:tailEnd type="none" w="med" len="med"/>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521225"/>
            <a:ext cx="8520600" cy="5727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7" name="Google Shape;9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98" name="Google Shape;98;p18"/>
          <p:cNvGrpSpPr/>
          <p:nvPr/>
        </p:nvGrpSpPr>
        <p:grpSpPr>
          <a:xfrm>
            <a:off x="152400" y="43250"/>
            <a:ext cx="6243750" cy="405300"/>
            <a:chOff x="152400" y="43250"/>
            <a:chExt cx="6243750" cy="405300"/>
          </a:xfrm>
        </p:grpSpPr>
        <p:pic>
          <p:nvPicPr>
            <p:cNvPr id="99" name="Google Shape;99;p18"/>
            <p:cNvPicPr preferRelativeResize="0"/>
            <p:nvPr/>
          </p:nvPicPr>
          <p:blipFill>
            <a:blip r:embed="rId2">
              <a:alphaModFix/>
            </a:blip>
            <a:stretch>
              <a:fillRect/>
            </a:stretch>
          </p:blipFill>
          <p:spPr>
            <a:xfrm>
              <a:off x="152400" y="44141"/>
              <a:ext cx="2430086" cy="393600"/>
            </a:xfrm>
            <a:prstGeom prst="rect">
              <a:avLst/>
            </a:prstGeom>
            <a:noFill/>
            <a:ln>
              <a:noFill/>
            </a:ln>
          </p:spPr>
        </p:pic>
        <p:sp>
          <p:nvSpPr>
            <p:cNvPr id="100" name="Google Shape;100;p18"/>
            <p:cNvSpPr txBox="1"/>
            <p:nvPr/>
          </p:nvSpPr>
          <p:spPr>
            <a:xfrm>
              <a:off x="2747850" y="44141"/>
              <a:ext cx="3648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rPr>
                <a:t>ASL Product Database Project</a:t>
              </a:r>
              <a:endParaRPr>
                <a:solidFill>
                  <a:srgbClr val="666666"/>
                </a:solidFill>
              </a:endParaRPr>
            </a:p>
            <a:p>
              <a:pPr marL="0" lvl="0" indent="0" algn="l" rtl="0">
                <a:spcBef>
                  <a:spcPts val="0"/>
                </a:spcBef>
                <a:spcAft>
                  <a:spcPts val="0"/>
                </a:spcAft>
                <a:buNone/>
              </a:pPr>
              <a:endParaRPr>
                <a:solidFill>
                  <a:srgbClr val="666666"/>
                </a:solidFill>
              </a:endParaRPr>
            </a:p>
            <a:p>
              <a:pPr marL="0" lvl="0" indent="0" algn="l" rtl="0">
                <a:spcBef>
                  <a:spcPts val="0"/>
                </a:spcBef>
                <a:spcAft>
                  <a:spcPts val="0"/>
                </a:spcAft>
                <a:buNone/>
              </a:pPr>
              <a:endParaRPr>
                <a:solidFill>
                  <a:srgbClr val="666666"/>
                </a:solidFill>
              </a:endParaRPr>
            </a:p>
          </p:txBody>
        </p:sp>
        <p:cxnSp>
          <p:nvCxnSpPr>
            <p:cNvPr id="101" name="Google Shape;101;p18"/>
            <p:cNvCxnSpPr/>
            <p:nvPr/>
          </p:nvCxnSpPr>
          <p:spPr>
            <a:xfrm>
              <a:off x="2752800" y="43250"/>
              <a:ext cx="0" cy="405300"/>
            </a:xfrm>
            <a:prstGeom prst="straightConnector1">
              <a:avLst/>
            </a:prstGeom>
            <a:noFill/>
            <a:ln w="9525" cap="flat" cmpd="sng">
              <a:solidFill>
                <a:srgbClr val="666666"/>
              </a:solidFill>
              <a:prstDash val="solid"/>
              <a:round/>
              <a:headEnd type="none" w="med" len="med"/>
              <a:tailEnd type="none" w="med" len="med"/>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 name="Google Shape;104;p19"/>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5" name="Google Shape;10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F37436"/>
        </a:solid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08" name="Google Shape;10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9"/>
        <p:cNvGrpSpPr/>
        <p:nvPr/>
      </p:nvGrpSpPr>
      <p:grpSpPr>
        <a:xfrm>
          <a:off x="0" y="0"/>
          <a:ext cx="0" cy="0"/>
          <a:chOff x="0" y="0"/>
          <a:chExt cx="0" cy="0"/>
        </a:xfrm>
      </p:grpSpPr>
      <p:sp>
        <p:nvSpPr>
          <p:cNvPr id="110" name="Google Shape;110;p21"/>
          <p:cNvSpPr/>
          <p:nvPr/>
        </p:nvSpPr>
        <p:spPr>
          <a:xfrm>
            <a:off x="4572000" y="100"/>
            <a:ext cx="4572000" cy="5143500"/>
          </a:xfrm>
          <a:prstGeom prst="rect">
            <a:avLst/>
          </a:prstGeom>
          <a:solidFill>
            <a:srgbClr val="0C4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 name="Google Shape;111;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12" name="Google Shape;112;p21"/>
          <p:cNvSpPr txBox="1">
            <a:spLocks noGrp="1"/>
          </p:cNvSpPr>
          <p:nvPr>
            <p:ph type="title"/>
          </p:nvPr>
        </p:nvSpPr>
        <p:spPr>
          <a:xfrm>
            <a:off x="265500" y="1604199"/>
            <a:ext cx="4045200" cy="1551900"/>
          </a:xfrm>
          <a:prstGeom prst="rect">
            <a:avLst/>
          </a:prstGeom>
        </p:spPr>
        <p:txBody>
          <a:bodyPr spcFirstLastPara="1" wrap="square" lIns="91425" tIns="91425" rIns="91425" bIns="91425" anchor="b" anchorCtr="0"/>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13" name="Google Shape;113;p21"/>
          <p:cNvSpPr txBox="1">
            <a:spLocks noGrp="1"/>
          </p:cNvSpPr>
          <p:nvPr>
            <p:ph type="subTitle" idx="1"/>
          </p:nvPr>
        </p:nvSpPr>
        <p:spPr>
          <a:xfrm>
            <a:off x="265500" y="3209725"/>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4" name="Google Shape;114;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15" name="Google Shape;11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16" name="Google Shape;116;p21"/>
          <p:cNvGrpSpPr/>
          <p:nvPr/>
        </p:nvGrpSpPr>
        <p:grpSpPr>
          <a:xfrm>
            <a:off x="152400" y="43250"/>
            <a:ext cx="2600400" cy="405300"/>
            <a:chOff x="152400" y="43250"/>
            <a:chExt cx="2600400" cy="405300"/>
          </a:xfrm>
        </p:grpSpPr>
        <p:pic>
          <p:nvPicPr>
            <p:cNvPr id="117" name="Google Shape;117;p21"/>
            <p:cNvPicPr preferRelativeResize="0"/>
            <p:nvPr/>
          </p:nvPicPr>
          <p:blipFill>
            <a:blip r:embed="rId2">
              <a:alphaModFix/>
            </a:blip>
            <a:stretch>
              <a:fillRect/>
            </a:stretch>
          </p:blipFill>
          <p:spPr>
            <a:xfrm>
              <a:off x="152400" y="44141"/>
              <a:ext cx="2430086" cy="393600"/>
            </a:xfrm>
            <a:prstGeom prst="rect">
              <a:avLst/>
            </a:prstGeom>
            <a:noFill/>
            <a:ln>
              <a:noFill/>
            </a:ln>
          </p:spPr>
        </p:pic>
        <p:cxnSp>
          <p:nvCxnSpPr>
            <p:cNvPr id="118" name="Google Shape;118;p21"/>
            <p:cNvCxnSpPr/>
            <p:nvPr/>
          </p:nvCxnSpPr>
          <p:spPr>
            <a:xfrm>
              <a:off x="2752800" y="43250"/>
              <a:ext cx="0" cy="405300"/>
            </a:xfrm>
            <a:prstGeom prst="straightConnector1">
              <a:avLst/>
            </a:prstGeom>
            <a:noFill/>
            <a:ln w="9525" cap="flat" cmpd="sng">
              <a:solidFill>
                <a:srgbClr val="666666"/>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37436"/>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9"/>
        <p:cNvGrpSpPr/>
        <p:nvPr/>
      </p:nvGrpSpPr>
      <p:grpSpPr>
        <a:xfrm>
          <a:off x="0" y="0"/>
          <a:ext cx="0" cy="0"/>
          <a:chOff x="0" y="0"/>
          <a:chExt cx="0" cy="0"/>
        </a:xfrm>
      </p:grpSpPr>
      <p:sp>
        <p:nvSpPr>
          <p:cNvPr id="120" name="Google Shape;120;p22"/>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rgbClr val="ED3337"/>
              </a:buClr>
              <a:buSzPts val="1800"/>
              <a:buFont typeface="Alfa Slab One"/>
              <a:buNone/>
              <a:defRPr>
                <a:solidFill>
                  <a:srgbClr val="ED3337"/>
                </a:solidFill>
                <a:latin typeface="Alfa Slab One"/>
                <a:ea typeface="Alfa Slab One"/>
                <a:cs typeface="Alfa Slab One"/>
                <a:sym typeface="Alfa Slab One"/>
              </a:defRPr>
            </a:lvl1pPr>
          </a:lstStyle>
          <a:p>
            <a:endParaRPr/>
          </a:p>
        </p:txBody>
      </p:sp>
      <p:sp>
        <p:nvSpPr>
          <p:cNvPr id="121" name="Google Shape;12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2" name="Google Shape;122;p22"/>
          <p:cNvPicPr preferRelativeResize="0"/>
          <p:nvPr/>
        </p:nvPicPr>
        <p:blipFill>
          <a:blip r:embed="rId2">
            <a:alphaModFix/>
          </a:blip>
          <a:stretch>
            <a:fillRect/>
          </a:stretch>
        </p:blipFill>
        <p:spPr>
          <a:xfrm>
            <a:off x="0" y="7"/>
            <a:ext cx="2430086" cy="3936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3"/>
        <p:cNvGrpSpPr/>
        <p:nvPr/>
      </p:nvGrpSpPr>
      <p:grpSpPr>
        <a:xfrm>
          <a:off x="0" y="0"/>
          <a:ext cx="0" cy="0"/>
          <a:chOff x="0" y="0"/>
          <a:chExt cx="0" cy="0"/>
        </a:xfrm>
      </p:grpSpPr>
      <p:sp>
        <p:nvSpPr>
          <p:cNvPr id="124" name="Google Shape;124;p23"/>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lstStyle>
            <a:lvl1pPr lvl="0" algn="ctr" rtl="0">
              <a:spcBef>
                <a:spcPts val="0"/>
              </a:spcBef>
              <a:spcAft>
                <a:spcPts val="0"/>
              </a:spcAft>
              <a:buClr>
                <a:srgbClr val="0C489E"/>
              </a:buClr>
              <a:buSzPts val="11000"/>
              <a:buNone/>
              <a:defRPr sz="11000">
                <a:solidFill>
                  <a:srgbClr val="0C489E"/>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125" name="Google Shape;125;p23"/>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26" name="Google Shape;12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5212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22" name="Google Shape;22;p4"/>
          <p:cNvGrpSpPr/>
          <p:nvPr/>
        </p:nvGrpSpPr>
        <p:grpSpPr>
          <a:xfrm>
            <a:off x="152400" y="43250"/>
            <a:ext cx="6243750" cy="405300"/>
            <a:chOff x="152400" y="43250"/>
            <a:chExt cx="6243750" cy="405300"/>
          </a:xfrm>
        </p:grpSpPr>
        <p:pic>
          <p:nvPicPr>
            <p:cNvPr id="23" name="Google Shape;23;p4"/>
            <p:cNvPicPr preferRelativeResize="0"/>
            <p:nvPr/>
          </p:nvPicPr>
          <p:blipFill>
            <a:blip r:embed="rId2">
              <a:alphaModFix/>
            </a:blip>
            <a:stretch>
              <a:fillRect/>
            </a:stretch>
          </p:blipFill>
          <p:spPr>
            <a:xfrm>
              <a:off x="152400" y="44141"/>
              <a:ext cx="2430086" cy="393600"/>
            </a:xfrm>
            <a:prstGeom prst="rect">
              <a:avLst/>
            </a:prstGeom>
            <a:noFill/>
            <a:ln>
              <a:noFill/>
            </a:ln>
          </p:spPr>
        </p:pic>
        <p:sp>
          <p:nvSpPr>
            <p:cNvPr id="24" name="Google Shape;24;p4"/>
            <p:cNvSpPr txBox="1"/>
            <p:nvPr/>
          </p:nvSpPr>
          <p:spPr>
            <a:xfrm>
              <a:off x="2747850" y="44141"/>
              <a:ext cx="3648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rPr>
                <a:t>ASL Product Database Project</a:t>
              </a:r>
              <a:endParaRPr>
                <a:solidFill>
                  <a:srgbClr val="666666"/>
                </a:solidFill>
              </a:endParaRPr>
            </a:p>
            <a:p>
              <a:pPr marL="0" lvl="0" indent="0" algn="l" rtl="0">
                <a:spcBef>
                  <a:spcPts val="0"/>
                </a:spcBef>
                <a:spcAft>
                  <a:spcPts val="0"/>
                </a:spcAft>
                <a:buNone/>
              </a:pPr>
              <a:endParaRPr>
                <a:solidFill>
                  <a:srgbClr val="666666"/>
                </a:solidFill>
              </a:endParaRPr>
            </a:p>
            <a:p>
              <a:pPr marL="0" lvl="0" indent="0" algn="l" rtl="0">
                <a:spcBef>
                  <a:spcPts val="0"/>
                </a:spcBef>
                <a:spcAft>
                  <a:spcPts val="0"/>
                </a:spcAft>
                <a:buNone/>
              </a:pPr>
              <a:endParaRPr>
                <a:solidFill>
                  <a:srgbClr val="666666"/>
                </a:solidFill>
              </a:endParaRPr>
            </a:p>
          </p:txBody>
        </p:sp>
        <p:cxnSp>
          <p:nvCxnSpPr>
            <p:cNvPr id="25" name="Google Shape;25;p4"/>
            <p:cNvCxnSpPr/>
            <p:nvPr/>
          </p:nvCxnSpPr>
          <p:spPr>
            <a:xfrm>
              <a:off x="2752800" y="43250"/>
              <a:ext cx="0" cy="405300"/>
            </a:xfrm>
            <a:prstGeom prst="straightConnector1">
              <a:avLst/>
            </a:prstGeom>
            <a:noFill/>
            <a:ln w="9525" cap="flat" cmpd="sng">
              <a:solidFill>
                <a:srgbClr val="666666"/>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311700" y="5212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1" name="Google Shape;31;p5"/>
          <p:cNvGrpSpPr/>
          <p:nvPr/>
        </p:nvGrpSpPr>
        <p:grpSpPr>
          <a:xfrm>
            <a:off x="152400" y="43250"/>
            <a:ext cx="6243750" cy="405300"/>
            <a:chOff x="152400" y="43250"/>
            <a:chExt cx="6243750" cy="405300"/>
          </a:xfrm>
        </p:grpSpPr>
        <p:pic>
          <p:nvPicPr>
            <p:cNvPr id="32" name="Google Shape;32;p5"/>
            <p:cNvPicPr preferRelativeResize="0"/>
            <p:nvPr/>
          </p:nvPicPr>
          <p:blipFill>
            <a:blip r:embed="rId2">
              <a:alphaModFix/>
            </a:blip>
            <a:stretch>
              <a:fillRect/>
            </a:stretch>
          </p:blipFill>
          <p:spPr>
            <a:xfrm>
              <a:off x="152400" y="44141"/>
              <a:ext cx="2430086" cy="393600"/>
            </a:xfrm>
            <a:prstGeom prst="rect">
              <a:avLst/>
            </a:prstGeom>
            <a:noFill/>
            <a:ln>
              <a:noFill/>
            </a:ln>
          </p:spPr>
        </p:pic>
        <p:sp>
          <p:nvSpPr>
            <p:cNvPr id="33" name="Google Shape;33;p5"/>
            <p:cNvSpPr txBox="1"/>
            <p:nvPr/>
          </p:nvSpPr>
          <p:spPr>
            <a:xfrm>
              <a:off x="2747850" y="44141"/>
              <a:ext cx="3648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rPr>
                <a:t>ASL Product Database Project</a:t>
              </a:r>
              <a:endParaRPr>
                <a:solidFill>
                  <a:srgbClr val="666666"/>
                </a:solidFill>
              </a:endParaRPr>
            </a:p>
            <a:p>
              <a:pPr marL="0" lvl="0" indent="0" algn="l" rtl="0">
                <a:spcBef>
                  <a:spcPts val="0"/>
                </a:spcBef>
                <a:spcAft>
                  <a:spcPts val="0"/>
                </a:spcAft>
                <a:buNone/>
              </a:pPr>
              <a:endParaRPr>
                <a:solidFill>
                  <a:srgbClr val="666666"/>
                </a:solidFill>
              </a:endParaRPr>
            </a:p>
            <a:p>
              <a:pPr marL="0" lvl="0" indent="0" algn="l" rtl="0">
                <a:spcBef>
                  <a:spcPts val="0"/>
                </a:spcBef>
                <a:spcAft>
                  <a:spcPts val="0"/>
                </a:spcAft>
                <a:buNone/>
              </a:pPr>
              <a:endParaRPr>
                <a:solidFill>
                  <a:srgbClr val="666666"/>
                </a:solidFill>
              </a:endParaRPr>
            </a:p>
          </p:txBody>
        </p:sp>
        <p:cxnSp>
          <p:nvCxnSpPr>
            <p:cNvPr id="34" name="Google Shape;34;p5"/>
            <p:cNvCxnSpPr/>
            <p:nvPr/>
          </p:nvCxnSpPr>
          <p:spPr>
            <a:xfrm>
              <a:off x="2752800" y="43250"/>
              <a:ext cx="0" cy="405300"/>
            </a:xfrm>
            <a:prstGeom prst="straightConnector1">
              <a:avLst/>
            </a:prstGeom>
            <a:noFill/>
            <a:ln w="9525" cap="flat" cmpd="sng">
              <a:solidFill>
                <a:srgbClr val="666666"/>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5212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8" name="Google Shape;38;p6"/>
          <p:cNvGrpSpPr/>
          <p:nvPr/>
        </p:nvGrpSpPr>
        <p:grpSpPr>
          <a:xfrm>
            <a:off x="152400" y="43250"/>
            <a:ext cx="6243750" cy="405300"/>
            <a:chOff x="152400" y="43250"/>
            <a:chExt cx="6243750" cy="405300"/>
          </a:xfrm>
        </p:grpSpPr>
        <p:pic>
          <p:nvPicPr>
            <p:cNvPr id="39" name="Google Shape;39;p6"/>
            <p:cNvPicPr preferRelativeResize="0"/>
            <p:nvPr/>
          </p:nvPicPr>
          <p:blipFill>
            <a:blip r:embed="rId2">
              <a:alphaModFix/>
            </a:blip>
            <a:stretch>
              <a:fillRect/>
            </a:stretch>
          </p:blipFill>
          <p:spPr>
            <a:xfrm>
              <a:off x="152400" y="44141"/>
              <a:ext cx="2430086" cy="393600"/>
            </a:xfrm>
            <a:prstGeom prst="rect">
              <a:avLst/>
            </a:prstGeom>
            <a:noFill/>
            <a:ln>
              <a:noFill/>
            </a:ln>
          </p:spPr>
        </p:pic>
        <p:sp>
          <p:nvSpPr>
            <p:cNvPr id="40" name="Google Shape;40;p6"/>
            <p:cNvSpPr txBox="1"/>
            <p:nvPr/>
          </p:nvSpPr>
          <p:spPr>
            <a:xfrm>
              <a:off x="2747850" y="44141"/>
              <a:ext cx="3648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rPr>
                <a:t>ASL Product Database Project</a:t>
              </a:r>
              <a:endParaRPr>
                <a:solidFill>
                  <a:srgbClr val="666666"/>
                </a:solidFill>
              </a:endParaRPr>
            </a:p>
            <a:p>
              <a:pPr marL="0" lvl="0" indent="0" algn="l" rtl="0">
                <a:spcBef>
                  <a:spcPts val="0"/>
                </a:spcBef>
                <a:spcAft>
                  <a:spcPts val="0"/>
                </a:spcAft>
                <a:buNone/>
              </a:pPr>
              <a:endParaRPr>
                <a:solidFill>
                  <a:srgbClr val="666666"/>
                </a:solidFill>
              </a:endParaRPr>
            </a:p>
            <a:p>
              <a:pPr marL="0" lvl="0" indent="0" algn="l" rtl="0">
                <a:spcBef>
                  <a:spcPts val="0"/>
                </a:spcBef>
                <a:spcAft>
                  <a:spcPts val="0"/>
                </a:spcAft>
                <a:buNone/>
              </a:pPr>
              <a:endParaRPr>
                <a:solidFill>
                  <a:srgbClr val="666666"/>
                </a:solidFill>
              </a:endParaRPr>
            </a:p>
          </p:txBody>
        </p:sp>
        <p:cxnSp>
          <p:nvCxnSpPr>
            <p:cNvPr id="41" name="Google Shape;41;p6"/>
            <p:cNvCxnSpPr/>
            <p:nvPr/>
          </p:nvCxnSpPr>
          <p:spPr>
            <a:xfrm>
              <a:off x="2752800" y="43250"/>
              <a:ext cx="0" cy="405300"/>
            </a:xfrm>
            <a:prstGeom prst="straightConnector1">
              <a:avLst/>
            </a:prstGeom>
            <a:noFill/>
            <a:ln w="9525" cap="flat" cmpd="sng">
              <a:solidFill>
                <a:srgbClr val="666666"/>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4" name="Google Shape;44;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F37436"/>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8" name="Google Shape;4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9"/>
          <p:cNvSpPr/>
          <p:nvPr/>
        </p:nvSpPr>
        <p:spPr>
          <a:xfrm>
            <a:off x="4572000" y="100"/>
            <a:ext cx="4572000" cy="5143500"/>
          </a:xfrm>
          <a:prstGeom prst="rect">
            <a:avLst/>
          </a:prstGeom>
          <a:solidFill>
            <a:srgbClr val="ED33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 name="Google Shape;5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2" name="Google Shape;52;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53" name="Google Shape;53;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4" name="Google Shape;5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5" name="Google Shape;5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56" name="Google Shape;56;p9"/>
          <p:cNvGrpSpPr/>
          <p:nvPr/>
        </p:nvGrpSpPr>
        <p:grpSpPr>
          <a:xfrm>
            <a:off x="152400" y="43250"/>
            <a:ext cx="2600400" cy="405300"/>
            <a:chOff x="152400" y="43250"/>
            <a:chExt cx="2600400" cy="405300"/>
          </a:xfrm>
        </p:grpSpPr>
        <p:pic>
          <p:nvPicPr>
            <p:cNvPr id="57" name="Google Shape;57;p9"/>
            <p:cNvPicPr preferRelativeResize="0"/>
            <p:nvPr/>
          </p:nvPicPr>
          <p:blipFill>
            <a:blip r:embed="rId2">
              <a:alphaModFix/>
            </a:blip>
            <a:stretch>
              <a:fillRect/>
            </a:stretch>
          </p:blipFill>
          <p:spPr>
            <a:xfrm>
              <a:off x="152400" y="44141"/>
              <a:ext cx="2430086" cy="393600"/>
            </a:xfrm>
            <a:prstGeom prst="rect">
              <a:avLst/>
            </a:prstGeom>
            <a:noFill/>
            <a:ln>
              <a:noFill/>
            </a:ln>
          </p:spPr>
        </p:pic>
        <p:cxnSp>
          <p:nvCxnSpPr>
            <p:cNvPr id="58" name="Google Shape;58;p9"/>
            <p:cNvCxnSpPr/>
            <p:nvPr/>
          </p:nvCxnSpPr>
          <p:spPr>
            <a:xfrm>
              <a:off x="2752800" y="43250"/>
              <a:ext cx="0" cy="405300"/>
            </a:xfrm>
            <a:prstGeom prst="straightConnector1">
              <a:avLst/>
            </a:prstGeom>
            <a:noFill/>
            <a:ln w="9525" cap="flat" cmpd="sng">
              <a:solidFill>
                <a:srgbClr val="666666"/>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rgbClr val="ED3337"/>
              </a:buClr>
              <a:buSzPts val="1800"/>
              <a:buFont typeface="Alfa Slab One"/>
              <a:buNone/>
              <a:defRPr>
                <a:solidFill>
                  <a:srgbClr val="ED3337"/>
                </a:solidFill>
                <a:latin typeface="Alfa Slab One"/>
                <a:ea typeface="Alfa Slab One"/>
                <a:cs typeface="Alfa Slab One"/>
                <a:sym typeface="Alfa Slab One"/>
              </a:defRPr>
            </a:lvl1pPr>
          </a:lstStyle>
          <a:p>
            <a:endParaRPr/>
          </a:p>
        </p:txBody>
      </p:sp>
      <p:sp>
        <p:nvSpPr>
          <p:cNvPr id="61" name="Google Shape;6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10"/>
          <p:cNvPicPr preferRelativeResize="0"/>
          <p:nvPr/>
        </p:nvPicPr>
        <p:blipFill>
          <a:blip r:embed="rId2">
            <a:alphaModFix/>
          </a:blip>
          <a:stretch>
            <a:fillRect/>
          </a:stretch>
        </p:blipFill>
        <p:spPr>
          <a:xfrm>
            <a:off x="0" y="7"/>
            <a:ext cx="2430086" cy="393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1pPr>
            <a:lvl2pPr lvl="1">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2pPr>
            <a:lvl3pPr lvl="2">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3pPr>
            <a:lvl4pPr lvl="3">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4pPr>
            <a:lvl5pPr lvl="4">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5pPr>
            <a:lvl6pPr lvl="5">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6pPr>
            <a:lvl7pPr lvl="6">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7pPr>
            <a:lvl8pPr lvl="7">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8pPr>
            <a:lvl9pPr lvl="8">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1pPr>
            <a:lvl2pPr lvl="1" rtl="0">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2pPr>
            <a:lvl3pPr lvl="2" rtl="0">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3pPr>
            <a:lvl4pPr lvl="3" rtl="0">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4pPr>
            <a:lvl5pPr lvl="4" rtl="0">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5pPr>
            <a:lvl6pPr lvl="5" rtl="0">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6pPr>
            <a:lvl7pPr lvl="6" rtl="0">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7pPr>
            <a:lvl8pPr lvl="7" rtl="0">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8pPr>
            <a:lvl9pPr lvl="8" rtl="0">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9pPr>
          </a:lstStyle>
          <a:p>
            <a:endParaRPr/>
          </a:p>
        </p:txBody>
      </p:sp>
      <p:sp>
        <p:nvSpPr>
          <p:cNvPr id="71" name="Google Shape;71;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72" name="Google Shape;7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latin typeface="Raleway"/>
                <a:ea typeface="Raleway"/>
                <a:cs typeface="Raleway"/>
                <a:sym typeface="Raleway"/>
              </a:rPr>
              <a:t>Energy Efficiency Product Database</a:t>
            </a:r>
            <a:endParaRPr b="1">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311700" y="386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000000"/>
                </a:solidFill>
                <a:latin typeface="Raleway"/>
                <a:ea typeface="Raleway"/>
                <a:cs typeface="Raleway"/>
                <a:sym typeface="Raleway"/>
              </a:rPr>
              <a:t>Automated notifications via email of a change in the status of applications</a:t>
            </a:r>
            <a:endParaRPr sz="4000" b="1">
              <a:solidFill>
                <a:srgbClr val="000000"/>
              </a:solidFill>
              <a:latin typeface="Raleway"/>
              <a:ea typeface="Raleway"/>
              <a:cs typeface="Raleway"/>
              <a:sym typeface="Raleway"/>
            </a:endParaRPr>
          </a:p>
        </p:txBody>
      </p:sp>
      <p:sp>
        <p:nvSpPr>
          <p:cNvPr id="190" name="Google Shape;190;p35"/>
          <p:cNvSpPr txBox="1">
            <a:spLocks noGrp="1"/>
          </p:cNvSpPr>
          <p:nvPr>
            <p:ph type="body" idx="1"/>
          </p:nvPr>
        </p:nvSpPr>
        <p:spPr>
          <a:xfrm>
            <a:off x="311700" y="2327550"/>
            <a:ext cx="8520600" cy="29205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2"/>
              </a:buClr>
              <a:buSzPts val="2400"/>
              <a:buFont typeface="Raleway"/>
              <a:buChar char="●"/>
            </a:pPr>
            <a:r>
              <a:rPr lang="en" sz="2400">
                <a:latin typeface="Raleway"/>
                <a:ea typeface="Raleway"/>
                <a:cs typeface="Raleway"/>
                <a:sym typeface="Raleway"/>
              </a:rPr>
              <a:t>Submitted</a:t>
            </a:r>
            <a:endParaRPr sz="2400">
              <a:latin typeface="Raleway"/>
              <a:ea typeface="Raleway"/>
              <a:cs typeface="Raleway"/>
              <a:sym typeface="Raleway"/>
            </a:endParaRPr>
          </a:p>
          <a:p>
            <a:pPr marL="457200" marR="0" lvl="0" indent="-381000" algn="l" rtl="0">
              <a:lnSpc>
                <a:spcPct val="115000"/>
              </a:lnSpc>
              <a:spcBef>
                <a:spcPts val="0"/>
              </a:spcBef>
              <a:spcAft>
                <a:spcPts val="0"/>
              </a:spcAft>
              <a:buClr>
                <a:schemeClr val="dk2"/>
              </a:buClr>
              <a:buSzPts val="2400"/>
              <a:buFont typeface="Raleway"/>
              <a:buChar char="●"/>
            </a:pPr>
            <a:r>
              <a:rPr lang="en" sz="2400">
                <a:latin typeface="Raleway"/>
                <a:ea typeface="Raleway"/>
                <a:cs typeface="Raleway"/>
                <a:sym typeface="Raleway"/>
              </a:rPr>
              <a:t>Approved</a:t>
            </a:r>
            <a:endParaRPr sz="2400">
              <a:latin typeface="Raleway"/>
              <a:ea typeface="Raleway"/>
              <a:cs typeface="Raleway"/>
              <a:sym typeface="Raleway"/>
            </a:endParaRPr>
          </a:p>
          <a:p>
            <a:pPr marL="457200" marR="0" lvl="0" indent="-381000" algn="l" rtl="0">
              <a:lnSpc>
                <a:spcPct val="115000"/>
              </a:lnSpc>
              <a:spcBef>
                <a:spcPts val="0"/>
              </a:spcBef>
              <a:spcAft>
                <a:spcPts val="0"/>
              </a:spcAft>
              <a:buClr>
                <a:schemeClr val="dk2"/>
              </a:buClr>
              <a:buSzPts val="2400"/>
              <a:buFont typeface="Raleway"/>
              <a:buChar char="●"/>
            </a:pPr>
            <a:r>
              <a:rPr lang="en" sz="2400">
                <a:latin typeface="Raleway"/>
                <a:ea typeface="Raleway"/>
                <a:cs typeface="Raleway"/>
                <a:sym typeface="Raleway"/>
              </a:rPr>
              <a:t>Returned</a:t>
            </a:r>
            <a:endParaRPr sz="2400">
              <a:latin typeface="Raleway"/>
              <a:ea typeface="Raleway"/>
              <a:cs typeface="Raleway"/>
              <a:sym typeface="Raleway"/>
            </a:endParaRPr>
          </a:p>
          <a:p>
            <a:pPr marL="457200" marR="0" lvl="0" indent="-381000" algn="l" rtl="0">
              <a:lnSpc>
                <a:spcPct val="115000"/>
              </a:lnSpc>
              <a:spcBef>
                <a:spcPts val="0"/>
              </a:spcBef>
              <a:spcAft>
                <a:spcPts val="0"/>
              </a:spcAft>
              <a:buClr>
                <a:schemeClr val="dk2"/>
              </a:buClr>
              <a:buSzPts val="2400"/>
              <a:buFont typeface="Raleway"/>
              <a:buChar char="●"/>
            </a:pPr>
            <a:r>
              <a:rPr lang="en" sz="2400">
                <a:latin typeface="Raleway"/>
                <a:ea typeface="Raleway"/>
                <a:cs typeface="Raleway"/>
                <a:sym typeface="Raleway"/>
              </a:rPr>
              <a:t>Expired </a:t>
            </a:r>
            <a:endParaRPr sz="2400">
              <a:latin typeface="Raleway"/>
              <a:ea typeface="Raleway"/>
              <a:cs typeface="Raleway"/>
              <a:sym typeface="Raleway"/>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a:off x="250650" y="1363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000000"/>
                </a:solidFill>
                <a:latin typeface="Raleway"/>
                <a:ea typeface="Raleway"/>
                <a:cs typeface="Raleway"/>
                <a:sym typeface="Raleway"/>
              </a:rPr>
              <a:t>Ability to check the status of an application at any time</a:t>
            </a:r>
            <a:endParaRPr sz="4000" b="1">
              <a:solidFill>
                <a:srgbClr val="000000"/>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7"/>
          <p:cNvSpPr txBox="1">
            <a:spLocks noGrp="1"/>
          </p:cNvSpPr>
          <p:nvPr>
            <p:ph type="title"/>
          </p:nvPr>
        </p:nvSpPr>
        <p:spPr>
          <a:xfrm>
            <a:off x="311700" y="386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000000"/>
                </a:solidFill>
                <a:latin typeface="Raleway"/>
                <a:ea typeface="Raleway"/>
                <a:cs typeface="Raleway"/>
                <a:sym typeface="Raleway"/>
              </a:rPr>
              <a:t>Applications validated by the system</a:t>
            </a:r>
            <a:endParaRPr sz="4000" b="1">
              <a:solidFill>
                <a:srgbClr val="000000"/>
              </a:solidFill>
              <a:latin typeface="Raleway"/>
              <a:ea typeface="Raleway"/>
              <a:cs typeface="Raleway"/>
              <a:sym typeface="Raleway"/>
            </a:endParaRPr>
          </a:p>
        </p:txBody>
      </p:sp>
      <p:sp>
        <p:nvSpPr>
          <p:cNvPr id="201" name="Google Shape;201;p37"/>
          <p:cNvSpPr txBox="1">
            <a:spLocks noGrp="1"/>
          </p:cNvSpPr>
          <p:nvPr>
            <p:ph type="body" idx="1"/>
          </p:nvPr>
        </p:nvSpPr>
        <p:spPr>
          <a:xfrm>
            <a:off x="372750" y="1727100"/>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Raleway"/>
              <a:buChar char="●"/>
            </a:pPr>
            <a:r>
              <a:rPr lang="en" sz="2400">
                <a:latin typeface="Raleway"/>
                <a:ea typeface="Raleway"/>
                <a:cs typeface="Raleway"/>
                <a:sym typeface="Raleway"/>
              </a:rPr>
              <a:t>Reduces the possibility of submitting an application with an error</a:t>
            </a:r>
            <a:endParaRPr sz="2400">
              <a:latin typeface="Raleway"/>
              <a:ea typeface="Raleway"/>
              <a:cs typeface="Raleway"/>
              <a:sym typeface="Raleway"/>
            </a:endParaRPr>
          </a:p>
          <a:p>
            <a:pPr marL="457200" marR="0" lvl="0" indent="-381000" algn="l" rtl="0">
              <a:lnSpc>
                <a:spcPct val="115000"/>
              </a:lnSpc>
              <a:spcBef>
                <a:spcPts val="0"/>
              </a:spcBef>
              <a:spcAft>
                <a:spcPts val="0"/>
              </a:spcAft>
              <a:buClr>
                <a:schemeClr val="dk2"/>
              </a:buClr>
              <a:buSzPts val="2400"/>
              <a:buFont typeface="Raleway"/>
              <a:buChar char="●"/>
            </a:pPr>
            <a:r>
              <a:rPr lang="en" sz="2400">
                <a:latin typeface="Raleway"/>
                <a:ea typeface="Raleway"/>
                <a:cs typeface="Raleway"/>
                <a:sym typeface="Raleway"/>
              </a:rPr>
              <a:t>Reduces the possibility of having an application returned</a:t>
            </a:r>
            <a:endParaRPr sz="2400">
              <a:latin typeface="Raleway"/>
              <a:ea typeface="Raleway"/>
              <a:cs typeface="Raleway"/>
              <a:sym typeface="Raleway"/>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205"/>
        <p:cNvGrpSpPr/>
        <p:nvPr/>
      </p:nvGrpSpPr>
      <p:grpSpPr>
        <a:xfrm>
          <a:off x="0" y="0"/>
          <a:ext cx="0" cy="0"/>
          <a:chOff x="0" y="0"/>
          <a:chExt cx="0" cy="0"/>
        </a:xfrm>
      </p:grpSpPr>
      <p:sp>
        <p:nvSpPr>
          <p:cNvPr id="206" name="Google Shape;206;p38"/>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Benefits of the System - Regulator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9"/>
          <p:cNvSpPr txBox="1">
            <a:spLocks noGrp="1"/>
          </p:cNvSpPr>
          <p:nvPr>
            <p:ph type="title"/>
          </p:nvPr>
        </p:nvSpPr>
        <p:spPr>
          <a:xfrm>
            <a:off x="311700" y="386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000000"/>
                </a:solidFill>
                <a:latin typeface="Raleway"/>
                <a:ea typeface="Raleway"/>
                <a:cs typeface="Raleway"/>
                <a:sym typeface="Raleway"/>
              </a:rPr>
              <a:t>One central place for applications with easy search functionality</a:t>
            </a:r>
            <a:endParaRPr sz="4000" b="1">
              <a:solidFill>
                <a:srgbClr val="000000"/>
              </a:solidFill>
              <a:latin typeface="Raleway"/>
              <a:ea typeface="Raleway"/>
              <a:cs typeface="Raleway"/>
              <a:sym typeface="Raleway"/>
            </a:endParaRPr>
          </a:p>
        </p:txBody>
      </p:sp>
      <p:pic>
        <p:nvPicPr>
          <p:cNvPr id="212" name="Google Shape;212;p39"/>
          <p:cNvPicPr preferRelativeResize="0"/>
          <p:nvPr/>
        </p:nvPicPr>
        <p:blipFill rotWithShape="1">
          <a:blip r:embed="rId3">
            <a:alphaModFix/>
          </a:blip>
          <a:srcRect t="9260" b="72772"/>
          <a:stretch/>
        </p:blipFill>
        <p:spPr>
          <a:xfrm>
            <a:off x="152400" y="1800998"/>
            <a:ext cx="8839200" cy="2813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311700" y="386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000000"/>
                </a:solidFill>
                <a:latin typeface="Raleway"/>
                <a:ea typeface="Raleway"/>
                <a:cs typeface="Raleway"/>
                <a:sym typeface="Raleway"/>
              </a:rPr>
              <a:t>Applications validated by the system</a:t>
            </a:r>
            <a:endParaRPr sz="4000" b="1">
              <a:solidFill>
                <a:srgbClr val="000000"/>
              </a:solidFill>
              <a:latin typeface="Raleway"/>
              <a:ea typeface="Raleway"/>
              <a:cs typeface="Raleway"/>
              <a:sym typeface="Raleway"/>
            </a:endParaRPr>
          </a:p>
        </p:txBody>
      </p:sp>
      <p:sp>
        <p:nvSpPr>
          <p:cNvPr id="218" name="Google Shape;218;p40"/>
          <p:cNvSpPr txBox="1">
            <a:spLocks noGrp="1"/>
          </p:cNvSpPr>
          <p:nvPr>
            <p:ph type="body" idx="1"/>
          </p:nvPr>
        </p:nvSpPr>
        <p:spPr>
          <a:xfrm>
            <a:off x="372750" y="1727100"/>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Raleway"/>
              <a:buChar char="●"/>
            </a:pPr>
            <a:r>
              <a:rPr lang="en" sz="2400">
                <a:latin typeface="Raleway"/>
                <a:ea typeface="Raleway"/>
                <a:cs typeface="Raleway"/>
                <a:sym typeface="Raleway"/>
              </a:rPr>
              <a:t>Reduces the amount of work required of Regulator Staff</a:t>
            </a:r>
            <a:endParaRPr sz="2400">
              <a:latin typeface="Raleway"/>
              <a:ea typeface="Raleway"/>
              <a:cs typeface="Raleway"/>
              <a:sym typeface="Raleway"/>
            </a:endParaRPr>
          </a:p>
          <a:p>
            <a:pPr marL="457200" marR="0" lvl="0" indent="-381000" algn="l" rtl="0">
              <a:lnSpc>
                <a:spcPct val="115000"/>
              </a:lnSpc>
              <a:spcBef>
                <a:spcPts val="0"/>
              </a:spcBef>
              <a:spcAft>
                <a:spcPts val="0"/>
              </a:spcAft>
              <a:buClr>
                <a:schemeClr val="dk2"/>
              </a:buClr>
              <a:buSzPts val="2400"/>
              <a:buFont typeface="Raleway"/>
              <a:buChar char="●"/>
            </a:pPr>
            <a:r>
              <a:rPr lang="en" sz="2400">
                <a:latin typeface="Raleway"/>
                <a:ea typeface="Raleway"/>
                <a:cs typeface="Raleway"/>
                <a:sym typeface="Raleway"/>
              </a:rPr>
              <a:t>Reduces the number of returned applications</a:t>
            </a:r>
            <a:endParaRPr sz="2400">
              <a:latin typeface="Raleway"/>
              <a:ea typeface="Raleway"/>
              <a:cs typeface="Raleway"/>
              <a:sym typeface="Raleway"/>
            </a:endParaRPr>
          </a:p>
          <a:p>
            <a:pPr marL="457200" marR="0" lvl="0" indent="-381000" algn="l" rtl="0">
              <a:lnSpc>
                <a:spcPct val="115000"/>
              </a:lnSpc>
              <a:spcBef>
                <a:spcPts val="0"/>
              </a:spcBef>
              <a:spcAft>
                <a:spcPts val="0"/>
              </a:spcAft>
              <a:buSzPts val="2400"/>
              <a:buFont typeface="Raleway"/>
              <a:buChar char="●"/>
            </a:pPr>
            <a:r>
              <a:rPr lang="en" sz="2400">
                <a:latin typeface="Raleway"/>
                <a:ea typeface="Raleway"/>
                <a:cs typeface="Raleway"/>
                <a:sym typeface="Raleway"/>
              </a:rPr>
              <a:t>Reduces the turn around time for applications</a:t>
            </a:r>
            <a:endParaRPr sz="2400">
              <a:latin typeface="Raleway"/>
              <a:ea typeface="Raleway"/>
              <a:cs typeface="Raleway"/>
              <a:sym typeface="Raleway"/>
            </a:endParaRPr>
          </a:p>
          <a:p>
            <a:pPr marL="0" lvl="0" indent="0" algn="l" rtl="0">
              <a:spcBef>
                <a:spcPts val="16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311700" y="386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000000"/>
                </a:solidFill>
                <a:latin typeface="Raleway"/>
                <a:ea typeface="Raleway"/>
                <a:cs typeface="Raleway"/>
                <a:sym typeface="Raleway"/>
              </a:rPr>
              <a:t>Automated notifications via email of a change in the status of applications</a:t>
            </a:r>
            <a:endParaRPr sz="4000" b="1">
              <a:solidFill>
                <a:srgbClr val="000000"/>
              </a:solidFill>
              <a:latin typeface="Raleway"/>
              <a:ea typeface="Raleway"/>
              <a:cs typeface="Raleway"/>
              <a:sym typeface="Raleway"/>
            </a:endParaRPr>
          </a:p>
        </p:txBody>
      </p:sp>
      <p:sp>
        <p:nvSpPr>
          <p:cNvPr id="224" name="Google Shape;224;p41"/>
          <p:cNvSpPr txBox="1">
            <a:spLocks noGrp="1"/>
          </p:cNvSpPr>
          <p:nvPr>
            <p:ph type="body" idx="1"/>
          </p:nvPr>
        </p:nvSpPr>
        <p:spPr>
          <a:xfrm>
            <a:off x="311700" y="2327550"/>
            <a:ext cx="8520600" cy="29205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2"/>
              </a:buClr>
              <a:buSzPts val="2400"/>
              <a:buFont typeface="Raleway"/>
              <a:buChar char="●"/>
            </a:pPr>
            <a:r>
              <a:rPr lang="en" sz="2400">
                <a:latin typeface="Raleway"/>
                <a:ea typeface="Raleway"/>
                <a:cs typeface="Raleway"/>
                <a:sym typeface="Raleway"/>
              </a:rPr>
              <a:t>Includes automated generation of a Letter of Authority once the regulator approves the application</a:t>
            </a:r>
            <a:endParaRPr sz="2400">
              <a:latin typeface="Raleway"/>
              <a:ea typeface="Raleway"/>
              <a:cs typeface="Raleway"/>
              <a:sym typeface="Raleway"/>
            </a:endParaRPr>
          </a:p>
          <a:p>
            <a:pPr marL="457200" marR="0" lvl="0" indent="-381000" algn="l" rtl="0">
              <a:lnSpc>
                <a:spcPct val="115000"/>
              </a:lnSpc>
              <a:spcBef>
                <a:spcPts val="0"/>
              </a:spcBef>
              <a:spcAft>
                <a:spcPts val="0"/>
              </a:spcAft>
              <a:buClr>
                <a:schemeClr val="dk2"/>
              </a:buClr>
              <a:buSzPts val="2400"/>
              <a:buFont typeface="Raleway"/>
              <a:buChar char="●"/>
            </a:pPr>
            <a:r>
              <a:rPr lang="en" sz="2400">
                <a:latin typeface="Raleway"/>
                <a:ea typeface="Raleway"/>
                <a:cs typeface="Raleway"/>
                <a:sym typeface="Raleway"/>
              </a:rPr>
              <a:t>Reduces the amount of work required of the regulator who no longer needs to draft correspondence to the applicant</a:t>
            </a:r>
            <a:endParaRPr sz="2400">
              <a:latin typeface="Raleway"/>
              <a:ea typeface="Raleway"/>
              <a:cs typeface="Raleway"/>
              <a:sym typeface="Raleway"/>
            </a:endParaRPr>
          </a:p>
          <a:p>
            <a:pPr marL="457200" marR="0" lvl="0" indent="0" algn="l" rtl="0">
              <a:lnSpc>
                <a:spcPct val="115000"/>
              </a:lnSpc>
              <a:spcBef>
                <a:spcPts val="1600"/>
              </a:spcBef>
              <a:spcAft>
                <a:spcPts val="0"/>
              </a:spcAft>
              <a:buNone/>
            </a:pPr>
            <a:r>
              <a:rPr lang="en" sz="2400">
                <a:latin typeface="Raleway"/>
                <a:ea typeface="Raleway"/>
                <a:cs typeface="Raleway"/>
                <a:sym typeface="Raleway"/>
              </a:rPr>
              <a:t> </a:t>
            </a:r>
            <a:endParaRPr sz="2400">
              <a:latin typeface="Raleway"/>
              <a:ea typeface="Raleway"/>
              <a:cs typeface="Raleway"/>
              <a:sym typeface="Raleway"/>
            </a:endParaRPr>
          </a:p>
          <a:p>
            <a:pPr marL="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2"/>
          <p:cNvSpPr txBox="1">
            <a:spLocks noGrp="1"/>
          </p:cNvSpPr>
          <p:nvPr>
            <p:ph type="title"/>
          </p:nvPr>
        </p:nvSpPr>
        <p:spPr>
          <a:xfrm>
            <a:off x="311700" y="386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000000"/>
                </a:solidFill>
                <a:latin typeface="Raleway"/>
                <a:ea typeface="Raleway"/>
                <a:cs typeface="Raleway"/>
                <a:sym typeface="Raleway"/>
              </a:rPr>
              <a:t>Automated reports</a:t>
            </a:r>
            <a:endParaRPr sz="4000" b="1">
              <a:solidFill>
                <a:srgbClr val="000000"/>
              </a:solidFill>
              <a:latin typeface="Raleway"/>
              <a:ea typeface="Raleway"/>
              <a:cs typeface="Raleway"/>
              <a:sym typeface="Raleway"/>
            </a:endParaRPr>
          </a:p>
        </p:txBody>
      </p:sp>
      <p:sp>
        <p:nvSpPr>
          <p:cNvPr id="230" name="Google Shape;230;p42"/>
          <p:cNvSpPr txBox="1">
            <a:spLocks noGrp="1"/>
          </p:cNvSpPr>
          <p:nvPr>
            <p:ph type="body" idx="1"/>
          </p:nvPr>
        </p:nvSpPr>
        <p:spPr>
          <a:xfrm>
            <a:off x="372750" y="1238700"/>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Raleway"/>
              <a:buChar char="●"/>
            </a:pPr>
            <a:r>
              <a:rPr lang="en" sz="2400">
                <a:latin typeface="Raleway"/>
                <a:ea typeface="Raleway"/>
                <a:cs typeface="Raleway"/>
                <a:sym typeface="Raleway"/>
              </a:rPr>
              <a:t>Reduces the amount of work required of Regulator Staff as required reports can be automatically generated.</a:t>
            </a:r>
            <a:endParaRPr sz="2400">
              <a:latin typeface="Raleway"/>
              <a:ea typeface="Raleway"/>
              <a:cs typeface="Raleway"/>
              <a:sym typeface="Raleway"/>
            </a:endParaRPr>
          </a:p>
          <a:p>
            <a:pPr marL="457200" lvl="0" indent="-381000" algn="l" rtl="0">
              <a:spcBef>
                <a:spcPts val="0"/>
              </a:spcBef>
              <a:spcAft>
                <a:spcPts val="0"/>
              </a:spcAft>
              <a:buSzPts val="2400"/>
              <a:buFont typeface="Raleway"/>
              <a:buChar char="●"/>
            </a:pPr>
            <a:r>
              <a:rPr lang="en" sz="2400">
                <a:latin typeface="Raleway"/>
                <a:ea typeface="Raleway"/>
                <a:cs typeface="Raleway"/>
                <a:sym typeface="Raleway"/>
              </a:rPr>
              <a:t>The impact of the regulations in terms of reduction in electricity use and Green House Gas emissions can be easily tracked. </a:t>
            </a:r>
            <a:endParaRPr sz="2400">
              <a:latin typeface="Raleway"/>
              <a:ea typeface="Raleway"/>
              <a:cs typeface="Raleway"/>
              <a:sym typeface="Raleway"/>
            </a:endParaRPr>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234"/>
        <p:cNvGrpSpPr/>
        <p:nvPr/>
      </p:nvGrpSpPr>
      <p:grpSpPr>
        <a:xfrm>
          <a:off x="0" y="0"/>
          <a:ext cx="0" cy="0"/>
          <a:chOff x="0" y="0"/>
          <a:chExt cx="0" cy="0"/>
        </a:xfrm>
      </p:grpSpPr>
      <p:sp>
        <p:nvSpPr>
          <p:cNvPr id="235" name="Google Shape;235;p4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Benefits of the System - Public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4"/>
          <p:cNvSpPr txBox="1">
            <a:spLocks noGrp="1"/>
          </p:cNvSpPr>
          <p:nvPr>
            <p:ph type="title"/>
          </p:nvPr>
        </p:nvSpPr>
        <p:spPr>
          <a:xfrm>
            <a:off x="235400" y="1775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000000"/>
                </a:solidFill>
                <a:latin typeface="Raleway"/>
                <a:ea typeface="Raleway"/>
                <a:cs typeface="Raleway"/>
                <a:sym typeface="Raleway"/>
              </a:rPr>
              <a:t>Easy to confirm if an appliance can be legally sold in South Africa</a:t>
            </a:r>
            <a:endParaRPr sz="4000" b="1">
              <a:solidFill>
                <a:srgbClr val="000000"/>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p:nvPr/>
        </p:nvSpPr>
        <p:spPr>
          <a:xfrm>
            <a:off x="542625" y="510775"/>
            <a:ext cx="8046900" cy="10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a:latin typeface="Raleway"/>
                <a:ea typeface="Raleway"/>
                <a:cs typeface="Raleway"/>
                <a:sym typeface="Raleway"/>
              </a:rPr>
              <a:t>An online system through which applicants can apply for Letters of Authority to sell electronic appliances in South Africa</a:t>
            </a:r>
            <a:endParaRPr sz="4000" b="1">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5"/>
          <p:cNvSpPr txBox="1">
            <a:spLocks noGrp="1"/>
          </p:cNvSpPr>
          <p:nvPr>
            <p:ph type="title"/>
          </p:nvPr>
        </p:nvSpPr>
        <p:spPr>
          <a:xfrm>
            <a:off x="235400" y="1775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000000"/>
                </a:solidFill>
                <a:latin typeface="Raleway"/>
                <a:ea typeface="Raleway"/>
                <a:cs typeface="Raleway"/>
                <a:sym typeface="Raleway"/>
              </a:rPr>
              <a:t>Ability to compare relative energy efficiency of appliances</a:t>
            </a:r>
            <a:endParaRPr sz="4000" b="1">
              <a:solidFill>
                <a:srgbClr val="000000"/>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249"/>
        <p:cNvGrpSpPr/>
        <p:nvPr/>
      </p:nvGrpSpPr>
      <p:grpSpPr>
        <a:xfrm>
          <a:off x="0" y="0"/>
          <a:ext cx="0" cy="0"/>
          <a:chOff x="0" y="0"/>
          <a:chExt cx="0" cy="0"/>
        </a:xfrm>
      </p:grpSpPr>
      <p:sp>
        <p:nvSpPr>
          <p:cNvPr id="250" name="Google Shape;250;p46"/>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Timelines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7"/>
          <p:cNvSpPr/>
          <p:nvPr/>
        </p:nvSpPr>
        <p:spPr>
          <a:xfrm>
            <a:off x="160250" y="251850"/>
            <a:ext cx="2793000" cy="923400"/>
          </a:xfrm>
          <a:prstGeom prst="roundRect">
            <a:avLst>
              <a:gd name="adj" fmla="val 16667"/>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400" b="1">
                <a:solidFill>
                  <a:srgbClr val="FFFFFF"/>
                </a:solidFill>
                <a:latin typeface="Raleway"/>
                <a:ea typeface="Raleway"/>
                <a:cs typeface="Raleway"/>
                <a:sym typeface="Raleway"/>
              </a:rPr>
              <a:t>Applicant Portal</a:t>
            </a:r>
            <a:endParaRPr>
              <a:solidFill>
                <a:srgbClr val="FFFFFF"/>
              </a:solidFill>
            </a:endParaRPr>
          </a:p>
        </p:txBody>
      </p:sp>
      <p:sp>
        <p:nvSpPr>
          <p:cNvPr id="256" name="Google Shape;256;p47"/>
          <p:cNvSpPr/>
          <p:nvPr/>
        </p:nvSpPr>
        <p:spPr>
          <a:xfrm>
            <a:off x="221450" y="1411800"/>
            <a:ext cx="2731800" cy="9873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Raleway"/>
                <a:ea typeface="Raleway"/>
                <a:cs typeface="Raleway"/>
                <a:sym typeface="Raleway"/>
              </a:rPr>
              <a:t>Test Site: Nov/Dec 2018</a:t>
            </a:r>
            <a:endParaRPr/>
          </a:p>
        </p:txBody>
      </p:sp>
      <p:sp>
        <p:nvSpPr>
          <p:cNvPr id="257" name="Google Shape;257;p47"/>
          <p:cNvSpPr/>
          <p:nvPr/>
        </p:nvSpPr>
        <p:spPr>
          <a:xfrm>
            <a:off x="3175500" y="251850"/>
            <a:ext cx="2793000" cy="923400"/>
          </a:xfrm>
          <a:prstGeom prst="roundRect">
            <a:avLst>
              <a:gd name="adj" fmla="val 16667"/>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400" b="1">
                <a:solidFill>
                  <a:srgbClr val="FFFFFF"/>
                </a:solidFill>
                <a:latin typeface="Raleway"/>
                <a:ea typeface="Raleway"/>
                <a:cs typeface="Raleway"/>
                <a:sym typeface="Raleway"/>
              </a:rPr>
              <a:t>Regulator Portal</a:t>
            </a:r>
            <a:endParaRPr>
              <a:solidFill>
                <a:srgbClr val="FFFFFF"/>
              </a:solidFill>
            </a:endParaRPr>
          </a:p>
        </p:txBody>
      </p:sp>
      <p:sp>
        <p:nvSpPr>
          <p:cNvPr id="258" name="Google Shape;258;p47"/>
          <p:cNvSpPr/>
          <p:nvPr/>
        </p:nvSpPr>
        <p:spPr>
          <a:xfrm>
            <a:off x="6226700" y="251850"/>
            <a:ext cx="2793000" cy="923400"/>
          </a:xfrm>
          <a:prstGeom prst="roundRect">
            <a:avLst>
              <a:gd name="adj" fmla="val 16667"/>
            </a:avLst>
          </a:prstGeom>
          <a:solidFill>
            <a:srgbClr val="741B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400" b="1">
                <a:solidFill>
                  <a:srgbClr val="FFFFFF"/>
                </a:solidFill>
                <a:latin typeface="Raleway"/>
                <a:ea typeface="Raleway"/>
                <a:cs typeface="Raleway"/>
                <a:sym typeface="Raleway"/>
              </a:rPr>
              <a:t>Public Portal</a:t>
            </a:r>
            <a:endParaRPr>
              <a:solidFill>
                <a:srgbClr val="FFFFFF"/>
              </a:solidFill>
            </a:endParaRPr>
          </a:p>
        </p:txBody>
      </p:sp>
      <p:sp>
        <p:nvSpPr>
          <p:cNvPr id="259" name="Google Shape;259;p47"/>
          <p:cNvSpPr/>
          <p:nvPr/>
        </p:nvSpPr>
        <p:spPr>
          <a:xfrm>
            <a:off x="221450" y="2635650"/>
            <a:ext cx="2731800" cy="9873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Raleway"/>
                <a:ea typeface="Raleway"/>
                <a:cs typeface="Raleway"/>
                <a:sym typeface="Raleway"/>
              </a:rPr>
              <a:t>Live Site: Jan 2019</a:t>
            </a:r>
            <a:endParaRPr/>
          </a:p>
        </p:txBody>
      </p:sp>
      <p:sp>
        <p:nvSpPr>
          <p:cNvPr id="260" name="Google Shape;260;p47"/>
          <p:cNvSpPr/>
          <p:nvPr/>
        </p:nvSpPr>
        <p:spPr>
          <a:xfrm>
            <a:off x="3236700" y="1411800"/>
            <a:ext cx="2731800" cy="9873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Raleway"/>
                <a:ea typeface="Raleway"/>
                <a:cs typeface="Raleway"/>
                <a:sym typeface="Raleway"/>
              </a:rPr>
              <a:t>Test Site: Nov/Dec 2018</a:t>
            </a:r>
            <a:endParaRPr/>
          </a:p>
        </p:txBody>
      </p:sp>
      <p:sp>
        <p:nvSpPr>
          <p:cNvPr id="261" name="Google Shape;261;p47"/>
          <p:cNvSpPr/>
          <p:nvPr/>
        </p:nvSpPr>
        <p:spPr>
          <a:xfrm>
            <a:off x="3206100" y="2635650"/>
            <a:ext cx="2731800" cy="9873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Raleway"/>
                <a:ea typeface="Raleway"/>
                <a:cs typeface="Raleway"/>
                <a:sym typeface="Raleway"/>
              </a:rPr>
              <a:t>Live Site: Jan 2019</a:t>
            </a:r>
            <a:endParaRPr/>
          </a:p>
        </p:txBody>
      </p:sp>
      <p:sp>
        <p:nvSpPr>
          <p:cNvPr id="262" name="Google Shape;262;p47"/>
          <p:cNvSpPr/>
          <p:nvPr/>
        </p:nvSpPr>
        <p:spPr>
          <a:xfrm>
            <a:off x="6251950" y="1411800"/>
            <a:ext cx="2731800" cy="987300"/>
          </a:xfrm>
          <a:prstGeom prst="roundRect">
            <a:avLst>
              <a:gd name="adj" fmla="val 16667"/>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latin typeface="Raleway"/>
                <a:ea typeface="Raleway"/>
                <a:cs typeface="Raleway"/>
                <a:sym typeface="Raleway"/>
              </a:rPr>
              <a:t>Test Site: </a:t>
            </a:r>
            <a:r>
              <a:rPr lang="en-GB" sz="2000" b="1" dirty="0">
                <a:latin typeface="Raleway"/>
                <a:ea typeface="Raleway"/>
                <a:cs typeface="Raleway"/>
                <a:sym typeface="Raleway"/>
              </a:rPr>
              <a:t>Apr</a:t>
            </a:r>
            <a:r>
              <a:rPr lang="en" sz="2000" b="1" dirty="0">
                <a:latin typeface="Raleway"/>
                <a:ea typeface="Raleway"/>
                <a:cs typeface="Raleway"/>
                <a:sym typeface="Raleway"/>
              </a:rPr>
              <a:t> 2019</a:t>
            </a:r>
            <a:endParaRPr sz="2000" b="1" dirty="0">
              <a:latin typeface="Raleway"/>
              <a:ea typeface="Raleway"/>
              <a:cs typeface="Raleway"/>
              <a:sym typeface="Raleway"/>
            </a:endParaRPr>
          </a:p>
          <a:p>
            <a:pPr marL="0" lvl="0" indent="0" algn="l" rtl="0">
              <a:spcBef>
                <a:spcPts val="0"/>
              </a:spcBef>
              <a:spcAft>
                <a:spcPts val="0"/>
              </a:spcAft>
              <a:buNone/>
            </a:pPr>
            <a:endParaRPr dirty="0"/>
          </a:p>
        </p:txBody>
      </p:sp>
      <p:sp>
        <p:nvSpPr>
          <p:cNvPr id="263" name="Google Shape;263;p47"/>
          <p:cNvSpPr/>
          <p:nvPr/>
        </p:nvSpPr>
        <p:spPr>
          <a:xfrm>
            <a:off x="6257300" y="2635650"/>
            <a:ext cx="2731800" cy="987300"/>
          </a:xfrm>
          <a:prstGeom prst="roundRect">
            <a:avLst>
              <a:gd name="adj" fmla="val 16667"/>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latin typeface="Raleway"/>
                <a:ea typeface="Raleway"/>
                <a:cs typeface="Raleway"/>
                <a:sym typeface="Raleway"/>
              </a:rPr>
              <a:t>Live Site: </a:t>
            </a:r>
            <a:r>
              <a:rPr lang="en-GB" sz="2000" b="1" dirty="0">
                <a:latin typeface="Raleway"/>
                <a:ea typeface="Raleway"/>
                <a:cs typeface="Raleway"/>
                <a:sym typeface="Raleway"/>
              </a:rPr>
              <a:t>May</a:t>
            </a:r>
            <a:r>
              <a:rPr lang="en" sz="2000" b="1" dirty="0">
                <a:latin typeface="Raleway"/>
                <a:ea typeface="Raleway"/>
                <a:cs typeface="Raleway"/>
                <a:sym typeface="Raleway"/>
              </a:rPr>
              <a:t> 2019</a:t>
            </a:r>
            <a:endParaRPr sz="2000" b="1" dirty="0">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937CA0-F566-4231-9388-95FB841F9038}"/>
              </a:ext>
            </a:extLst>
          </p:cNvPr>
          <p:cNvPicPr>
            <a:picLocks noChangeAspect="1"/>
          </p:cNvPicPr>
          <p:nvPr/>
        </p:nvPicPr>
        <p:blipFill>
          <a:blip r:embed="rId2"/>
          <a:stretch>
            <a:fillRect/>
          </a:stretch>
        </p:blipFill>
        <p:spPr>
          <a:xfrm>
            <a:off x="0" y="43901"/>
            <a:ext cx="9144000" cy="5055698"/>
          </a:xfrm>
          <a:prstGeom prst="rect">
            <a:avLst/>
          </a:prstGeom>
        </p:spPr>
      </p:pic>
    </p:spTree>
    <p:extLst>
      <p:ext uri="{BB962C8B-B14F-4D97-AF65-F5344CB8AC3E}">
        <p14:creationId xmlns:p14="http://schemas.microsoft.com/office/powerpoint/2010/main" val="2457178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2A381F-B496-43FA-A979-659EF6D23990}"/>
              </a:ext>
            </a:extLst>
          </p:cNvPr>
          <p:cNvSpPr/>
          <p:nvPr/>
        </p:nvSpPr>
        <p:spPr>
          <a:xfrm>
            <a:off x="287080" y="263426"/>
            <a:ext cx="8856920" cy="4770537"/>
          </a:xfrm>
          <a:prstGeom prst="rect">
            <a:avLst/>
          </a:prstGeom>
        </p:spPr>
        <p:txBody>
          <a:bodyPr wrap="square">
            <a:spAutoFit/>
          </a:bodyPr>
          <a:lstStyle/>
          <a:p>
            <a:r>
              <a:rPr lang="en-ZA" sz="1900" dirty="0">
                <a:latin typeface="Calibri" panose="020F0502020204030204" pitchFamily="34" charset="0"/>
                <a:ea typeface="Calibri" panose="020F0502020204030204" pitchFamily="34" charset="0"/>
              </a:rPr>
              <a:t>1) What are the estimated number of LED lamp types that will be regulated? Would each Type require an LOA which is valid for only three years?</a:t>
            </a:r>
          </a:p>
          <a:p>
            <a:r>
              <a:rPr lang="en-ZA" sz="1900" dirty="0">
                <a:latin typeface="Calibri" panose="020F0502020204030204" pitchFamily="34" charset="0"/>
                <a:ea typeface="Calibri" panose="020F0502020204030204" pitchFamily="34" charset="0"/>
              </a:rPr>
              <a:t>2) While the introduction of LED lamps has rapidly replaced most other light sources over the last few years, can the need for a compulsory specification be justified, at the expense of the consumer and suppliers? (Traditional lamp types will phase out without NRCS intervention)</a:t>
            </a:r>
          </a:p>
          <a:p>
            <a:r>
              <a:rPr lang="en-ZA" sz="1900" dirty="0">
                <a:latin typeface="Calibri" panose="020F0502020204030204" pitchFamily="34" charset="0"/>
                <a:ea typeface="Calibri" panose="020F0502020204030204" pitchFamily="34" charset="0"/>
              </a:rPr>
              <a:t>3) With known incapacity of LOA processing by NRCS and inability to conduct market surveillance testing, what is the benefit to the consumer, if these products are regulated? It is a known fact that no significant market surveillance testing has been conducted on other regulated lamp types  ( tungsten filament lamps and CFL's).( NRCS spends less than 1% of its income on surveillance testing, the distribution of non-compliant products is not prevented).</a:t>
            </a:r>
          </a:p>
          <a:p>
            <a:r>
              <a:rPr lang="en-ZA" sz="1900" dirty="0">
                <a:latin typeface="Calibri" panose="020F0502020204030204" pitchFamily="34" charset="0"/>
                <a:ea typeface="Calibri" panose="020F0502020204030204" pitchFamily="34" charset="0"/>
              </a:rPr>
              <a:t>4) Has a Regulatory Impact Assessment been conducted to determine whether regulation of this product is economically justified? What is the impact on the consumer? Has the option of not regulating the product at all been part of the Impact Assessment?</a:t>
            </a:r>
          </a:p>
        </p:txBody>
      </p:sp>
    </p:spTree>
    <p:extLst>
      <p:ext uri="{BB962C8B-B14F-4D97-AF65-F5344CB8AC3E}">
        <p14:creationId xmlns:p14="http://schemas.microsoft.com/office/powerpoint/2010/main" val="4237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p:nvPr/>
        </p:nvSpPr>
        <p:spPr>
          <a:xfrm>
            <a:off x="160250" y="251850"/>
            <a:ext cx="2793000" cy="923400"/>
          </a:xfrm>
          <a:prstGeom prst="roundRect">
            <a:avLst>
              <a:gd name="adj" fmla="val 16667"/>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400" b="1">
                <a:solidFill>
                  <a:srgbClr val="FFFFFF"/>
                </a:solidFill>
                <a:latin typeface="Raleway"/>
                <a:ea typeface="Raleway"/>
                <a:cs typeface="Raleway"/>
                <a:sym typeface="Raleway"/>
              </a:rPr>
              <a:t>Applicant Portal</a:t>
            </a:r>
            <a:endParaRPr>
              <a:solidFill>
                <a:srgbClr val="FFFFFF"/>
              </a:solidFill>
            </a:endParaRPr>
          </a:p>
        </p:txBody>
      </p:sp>
      <p:sp>
        <p:nvSpPr>
          <p:cNvPr id="144" name="Google Shape;144;p27"/>
          <p:cNvSpPr/>
          <p:nvPr/>
        </p:nvSpPr>
        <p:spPr>
          <a:xfrm>
            <a:off x="160250" y="1411800"/>
            <a:ext cx="2731800" cy="32280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Raleway"/>
                <a:ea typeface="Raleway"/>
                <a:cs typeface="Raleway"/>
                <a:sym typeface="Raleway"/>
              </a:rPr>
              <a:t>Through which applicants can submit details of their products and to apply for a LOA</a:t>
            </a:r>
            <a:endParaRPr b="1">
              <a:latin typeface="Raleway"/>
              <a:ea typeface="Raleway"/>
              <a:cs typeface="Raleway"/>
              <a:sym typeface="Raleway"/>
            </a:endParaRPr>
          </a:p>
          <a:p>
            <a:pPr marL="0" lvl="0" indent="0" algn="l" rtl="0">
              <a:spcBef>
                <a:spcPts val="0"/>
              </a:spcBef>
              <a:spcAft>
                <a:spcPts val="0"/>
              </a:spcAft>
              <a:buNone/>
            </a:pPr>
            <a:endParaRPr/>
          </a:p>
        </p:txBody>
      </p:sp>
      <p:sp>
        <p:nvSpPr>
          <p:cNvPr id="145" name="Google Shape;145;p27"/>
          <p:cNvSpPr/>
          <p:nvPr/>
        </p:nvSpPr>
        <p:spPr>
          <a:xfrm>
            <a:off x="3175500" y="251850"/>
            <a:ext cx="2793000" cy="923400"/>
          </a:xfrm>
          <a:prstGeom prst="roundRect">
            <a:avLst>
              <a:gd name="adj" fmla="val 16667"/>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400" b="1">
                <a:solidFill>
                  <a:srgbClr val="FFFFFF"/>
                </a:solidFill>
                <a:latin typeface="Raleway"/>
                <a:ea typeface="Raleway"/>
                <a:cs typeface="Raleway"/>
                <a:sym typeface="Raleway"/>
              </a:rPr>
              <a:t>Regulator Portal</a:t>
            </a:r>
            <a:endParaRPr>
              <a:solidFill>
                <a:srgbClr val="FFFFFF"/>
              </a:solidFill>
            </a:endParaRPr>
          </a:p>
        </p:txBody>
      </p:sp>
      <p:sp>
        <p:nvSpPr>
          <p:cNvPr id="146" name="Google Shape;146;p27"/>
          <p:cNvSpPr/>
          <p:nvPr/>
        </p:nvSpPr>
        <p:spPr>
          <a:xfrm>
            <a:off x="6226700" y="251850"/>
            <a:ext cx="2793000" cy="923400"/>
          </a:xfrm>
          <a:prstGeom prst="roundRect">
            <a:avLst>
              <a:gd name="adj" fmla="val 16667"/>
            </a:avLst>
          </a:prstGeom>
          <a:solidFill>
            <a:srgbClr val="741B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400" b="1">
                <a:solidFill>
                  <a:srgbClr val="FFFFFF"/>
                </a:solidFill>
                <a:latin typeface="Raleway"/>
                <a:ea typeface="Raleway"/>
                <a:cs typeface="Raleway"/>
                <a:sym typeface="Raleway"/>
              </a:rPr>
              <a:t>Public Portal</a:t>
            </a:r>
            <a:endParaRPr>
              <a:solidFill>
                <a:srgbClr val="FFFFFF"/>
              </a:solidFill>
            </a:endParaRPr>
          </a:p>
        </p:txBody>
      </p:sp>
      <p:sp>
        <p:nvSpPr>
          <p:cNvPr id="147" name="Google Shape;147;p27"/>
          <p:cNvSpPr/>
          <p:nvPr/>
        </p:nvSpPr>
        <p:spPr>
          <a:xfrm>
            <a:off x="3208775" y="1411800"/>
            <a:ext cx="2731800" cy="32280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Raleway"/>
                <a:ea typeface="Raleway"/>
                <a:cs typeface="Raleway"/>
                <a:sym typeface="Raleway"/>
              </a:rPr>
              <a:t>Through which assessors can view and make decisions on applications</a:t>
            </a:r>
            <a:endParaRPr sz="2400" b="1">
              <a:latin typeface="Raleway"/>
              <a:ea typeface="Raleway"/>
              <a:cs typeface="Raleway"/>
              <a:sym typeface="Raleway"/>
            </a:endParaRPr>
          </a:p>
          <a:p>
            <a:pPr marL="0" lvl="0" indent="0" algn="ctr" rtl="0">
              <a:spcBef>
                <a:spcPts val="0"/>
              </a:spcBef>
              <a:spcAft>
                <a:spcPts val="0"/>
              </a:spcAft>
              <a:buNone/>
            </a:pPr>
            <a:endParaRPr sz="2400" b="1">
              <a:latin typeface="Raleway"/>
              <a:ea typeface="Raleway"/>
              <a:cs typeface="Raleway"/>
              <a:sym typeface="Raleway"/>
            </a:endParaRPr>
          </a:p>
          <a:p>
            <a:pPr marL="0" lvl="0" indent="0" algn="ctr" rtl="0">
              <a:spcBef>
                <a:spcPts val="0"/>
              </a:spcBef>
              <a:spcAft>
                <a:spcPts val="0"/>
              </a:spcAft>
              <a:buNone/>
            </a:pPr>
            <a:endParaRPr sz="2400" b="1">
              <a:latin typeface="Raleway"/>
              <a:ea typeface="Raleway"/>
              <a:cs typeface="Raleway"/>
              <a:sym typeface="Raleway"/>
            </a:endParaRPr>
          </a:p>
          <a:p>
            <a:pPr marL="0" lvl="0" indent="0" algn="l" rtl="0">
              <a:spcBef>
                <a:spcPts val="0"/>
              </a:spcBef>
              <a:spcAft>
                <a:spcPts val="0"/>
              </a:spcAft>
              <a:buNone/>
            </a:pPr>
            <a:endParaRPr/>
          </a:p>
        </p:txBody>
      </p:sp>
      <p:sp>
        <p:nvSpPr>
          <p:cNvPr id="148" name="Google Shape;148;p27"/>
          <p:cNvSpPr/>
          <p:nvPr/>
        </p:nvSpPr>
        <p:spPr>
          <a:xfrm>
            <a:off x="6257300" y="1411800"/>
            <a:ext cx="2731800" cy="3228000"/>
          </a:xfrm>
          <a:prstGeom prst="roundRect">
            <a:avLst>
              <a:gd name="adj" fmla="val 16667"/>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Raleway"/>
                <a:ea typeface="Raleway"/>
                <a:cs typeface="Raleway"/>
                <a:sym typeface="Raleway"/>
              </a:rPr>
              <a:t>Through which public can check LOA of an appliance and compare energy efficiency</a:t>
            </a:r>
            <a:endParaRPr b="1">
              <a:latin typeface="Raleway"/>
              <a:ea typeface="Raleway"/>
              <a:cs typeface="Raleway"/>
              <a:sym typeface="Raleway"/>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2"/>
        <p:cNvGrpSpPr/>
        <p:nvPr/>
      </p:nvGrpSpPr>
      <p:grpSpPr>
        <a:xfrm>
          <a:off x="0" y="0"/>
          <a:ext cx="0" cy="0"/>
          <a:chOff x="0" y="0"/>
          <a:chExt cx="0" cy="0"/>
        </a:xfrm>
      </p:grpSpPr>
      <p:pic>
        <p:nvPicPr>
          <p:cNvPr id="153" name="Google Shape;153;p28"/>
          <p:cNvPicPr preferRelativeResize="0"/>
          <p:nvPr/>
        </p:nvPicPr>
        <p:blipFill>
          <a:blip r:embed="rId3">
            <a:alphaModFix/>
          </a:blip>
          <a:stretch>
            <a:fillRect/>
          </a:stretch>
        </p:blipFill>
        <p:spPr>
          <a:xfrm>
            <a:off x="1475875" y="152400"/>
            <a:ext cx="6403091"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7"/>
        <p:cNvGrpSpPr/>
        <p:nvPr/>
      </p:nvGrpSpPr>
      <p:grpSpPr>
        <a:xfrm>
          <a:off x="0" y="0"/>
          <a:ext cx="0" cy="0"/>
          <a:chOff x="0" y="0"/>
          <a:chExt cx="0" cy="0"/>
        </a:xfrm>
      </p:grpSpPr>
      <p:pic>
        <p:nvPicPr>
          <p:cNvPr id="158" name="Google Shape;158;p29"/>
          <p:cNvPicPr preferRelativeResize="0"/>
          <p:nvPr/>
        </p:nvPicPr>
        <p:blipFill>
          <a:blip r:embed="rId3">
            <a:alphaModFix/>
          </a:blip>
          <a:stretch>
            <a:fillRect/>
          </a:stretch>
        </p:blipFill>
        <p:spPr>
          <a:xfrm>
            <a:off x="1280375" y="152400"/>
            <a:ext cx="6367656" cy="4838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2"/>
        <p:cNvGrpSpPr/>
        <p:nvPr/>
      </p:nvGrpSpPr>
      <p:grpSpPr>
        <a:xfrm>
          <a:off x="0" y="0"/>
          <a:ext cx="0" cy="0"/>
          <a:chOff x="0" y="0"/>
          <a:chExt cx="0" cy="0"/>
        </a:xfrm>
      </p:grpSpPr>
      <p:pic>
        <p:nvPicPr>
          <p:cNvPr id="163" name="Google Shape;163;p30"/>
          <p:cNvPicPr preferRelativeResize="0"/>
          <p:nvPr/>
        </p:nvPicPr>
        <p:blipFill rotWithShape="1">
          <a:blip r:embed="rId3">
            <a:alphaModFix/>
          </a:blip>
          <a:srcRect t="1637" b="59913"/>
          <a:stretch/>
        </p:blipFill>
        <p:spPr>
          <a:xfrm>
            <a:off x="1014138" y="152400"/>
            <a:ext cx="7115736"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7"/>
        <p:cNvGrpSpPr/>
        <p:nvPr/>
      </p:nvGrpSpPr>
      <p:grpSpPr>
        <a:xfrm>
          <a:off x="0" y="0"/>
          <a:ext cx="0" cy="0"/>
          <a:chOff x="0" y="0"/>
          <a:chExt cx="0" cy="0"/>
        </a:xfrm>
      </p:grpSpPr>
      <p:pic>
        <p:nvPicPr>
          <p:cNvPr id="168" name="Google Shape;168;p31"/>
          <p:cNvPicPr preferRelativeResize="0"/>
          <p:nvPr/>
        </p:nvPicPr>
        <p:blipFill rotWithShape="1">
          <a:blip r:embed="rId3">
            <a:alphaModFix/>
          </a:blip>
          <a:srcRect l="5373" r="4617" b="52950"/>
          <a:stretch/>
        </p:blipFill>
        <p:spPr>
          <a:xfrm>
            <a:off x="1866813" y="68563"/>
            <a:ext cx="5410375" cy="5006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Benefits of the System - Applicant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311700" y="386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000000"/>
                </a:solidFill>
                <a:latin typeface="Raleway"/>
                <a:ea typeface="Raleway"/>
                <a:cs typeface="Raleway"/>
                <a:sym typeface="Raleway"/>
              </a:rPr>
              <a:t>Record of Applications submitted through the system</a:t>
            </a:r>
            <a:r>
              <a:rPr lang="en" sz="4000" b="1">
                <a:latin typeface="Raleway"/>
                <a:ea typeface="Raleway"/>
                <a:cs typeface="Raleway"/>
                <a:sym typeface="Raleway"/>
              </a:rPr>
              <a:t> </a:t>
            </a:r>
            <a:endParaRPr sz="4000" b="1">
              <a:latin typeface="Raleway"/>
              <a:ea typeface="Raleway"/>
              <a:cs typeface="Raleway"/>
              <a:sym typeface="Raleway"/>
            </a:endParaRPr>
          </a:p>
        </p:txBody>
      </p:sp>
      <p:pic>
        <p:nvPicPr>
          <p:cNvPr id="184" name="Google Shape;184;p34"/>
          <p:cNvPicPr preferRelativeResize="0"/>
          <p:nvPr/>
        </p:nvPicPr>
        <p:blipFill rotWithShape="1">
          <a:blip r:embed="rId3">
            <a:alphaModFix/>
          </a:blip>
          <a:srcRect t="9260" b="72772"/>
          <a:stretch/>
        </p:blipFill>
        <p:spPr>
          <a:xfrm>
            <a:off x="152400" y="1800998"/>
            <a:ext cx="8839200" cy="2813000"/>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459</Words>
  <Application>Microsoft Office PowerPoint</Application>
  <PresentationFormat>On-screen Show (16:9)</PresentationFormat>
  <Paragraphs>50</Paragraphs>
  <Slides>24</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Alfa Slab One</vt:lpstr>
      <vt:lpstr>Calibri</vt:lpstr>
      <vt:lpstr>Raleway</vt:lpstr>
      <vt:lpstr>Arial</vt:lpstr>
      <vt:lpstr>Proxima Nova</vt:lpstr>
      <vt:lpstr>Gameday</vt:lpstr>
      <vt:lpstr>Gameday</vt:lpstr>
      <vt:lpstr>Energy Efficiency Product Database</vt:lpstr>
      <vt:lpstr>PowerPoint Presentation</vt:lpstr>
      <vt:lpstr>PowerPoint Presentation</vt:lpstr>
      <vt:lpstr>PowerPoint Presentation</vt:lpstr>
      <vt:lpstr>PowerPoint Presentation</vt:lpstr>
      <vt:lpstr>PowerPoint Presentation</vt:lpstr>
      <vt:lpstr>PowerPoint Presentation</vt:lpstr>
      <vt:lpstr>Benefits of the System - Applicant</vt:lpstr>
      <vt:lpstr>Record of Applications submitted through the system </vt:lpstr>
      <vt:lpstr>Automated notifications via email of a change in the status of applications</vt:lpstr>
      <vt:lpstr>Ability to check the status of an application at any time</vt:lpstr>
      <vt:lpstr>Applications validated by the system</vt:lpstr>
      <vt:lpstr>Benefits of the System - Regulator</vt:lpstr>
      <vt:lpstr>One central place for applications with easy search functionality</vt:lpstr>
      <vt:lpstr>Applications validated by the system</vt:lpstr>
      <vt:lpstr>Automated notifications via email of a change in the status of applications</vt:lpstr>
      <vt:lpstr>Automated reports</vt:lpstr>
      <vt:lpstr>Benefits of the System - Public</vt:lpstr>
      <vt:lpstr>Easy to confirm if an appliance can be legally sold in South Africa</vt:lpstr>
      <vt:lpstr>Ability to compare relative energy efficiency of appliances</vt:lpstr>
      <vt:lpstr>Timelines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 Product Database</dc:title>
  <dc:creator>Margaret</dc:creator>
  <cp:lastModifiedBy>Theo Covary</cp:lastModifiedBy>
  <cp:revision>4</cp:revision>
  <dcterms:modified xsi:type="dcterms:W3CDTF">2018-10-25T20:21:52Z</dcterms:modified>
</cp:coreProperties>
</file>